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  <p:sldId id="267" r:id="rId9"/>
    <p:sldId id="269" r:id="rId10"/>
    <p:sldId id="271" r:id="rId11"/>
    <p:sldId id="268" r:id="rId12"/>
    <p:sldId id="270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  <a:srgbClr val="7C5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2890" autoAdjust="0"/>
  </p:normalViewPr>
  <p:slideViewPr>
    <p:cSldViewPr snapToGrid="0" showGuides="1">
      <p:cViewPr varScale="1">
        <p:scale>
          <a:sx n="100" d="100"/>
          <a:sy n="100" d="100"/>
        </p:scale>
        <p:origin x="114" y="342"/>
      </p:cViewPr>
      <p:guideLst>
        <p:guide orient="horz" pos="2132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소울나이트</a:t>
            </a:r>
            <a:r>
              <a:rPr lang="en-US" altLang="ko-KR" dirty="0"/>
              <a:t>_UI</a:t>
            </a:r>
            <a:r>
              <a:rPr lang="ko-KR" altLang="en-US" dirty="0"/>
              <a:t>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82629-AA45-43F5-BC68-BF5CCE55EE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056D0-0BA5-4097-9361-098B5F177C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4FA43D-9F85-4DE1-954E-997C11B4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DC1DE19-CDE9-4334-A024-B015FA5A9BB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6D5A3E-5D73-458F-8E5D-18554B3C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098871"/>
              </p:ext>
            </p:extLst>
          </p:nvPr>
        </p:nvGraphicFramePr>
        <p:xfrm>
          <a:off x="471892" y="1254902"/>
          <a:ext cx="11251408" cy="251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704">
                  <a:extLst>
                    <a:ext uri="{9D8B030D-6E8A-4147-A177-3AD203B41FA5}">
                      <a16:colId xmlns:a16="http://schemas.microsoft.com/office/drawing/2014/main" val="1313115142"/>
                    </a:ext>
                  </a:extLst>
                </a:gridCol>
                <a:gridCol w="5625704">
                  <a:extLst>
                    <a:ext uri="{9D8B030D-6E8A-4147-A177-3AD203B41FA5}">
                      <a16:colId xmlns:a16="http://schemas.microsoft.com/office/drawing/2014/main" val="2467131488"/>
                    </a:ext>
                  </a:extLst>
                </a:gridCol>
              </a:tblGrid>
              <a:tr h="176212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96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대기 화면에 각 기능 수행하는 </a:t>
                      </a: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들이 골고루 분포 됨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캐릭터를 컨트롤해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찾아 가야 하는 방식을 사용함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온라인 </a:t>
                      </a: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게임과 동일한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장점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직접 조작을 통한 현실감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게임내 소소한 디테일을 찾는 즐거움을 유저에게 줄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단점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현재 모바일 플랫폼의 다른 게임을 플레이해 본 유저의 경험에 의해 해당 부분이 오히려 귀찮거나 번거로운 작업이라 생각할 수 도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792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1AC89DB-8179-4ED0-A338-610BF27875D3}"/>
              </a:ext>
            </a:extLst>
          </p:cNvPr>
          <p:cNvGrpSpPr/>
          <p:nvPr/>
        </p:nvGrpSpPr>
        <p:grpSpPr>
          <a:xfrm>
            <a:off x="2336083" y="1446029"/>
            <a:ext cx="7519834" cy="1363846"/>
            <a:chOff x="471892" y="3623311"/>
            <a:chExt cx="9228345" cy="167371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55B7635-4DB2-416C-BC64-49032DE8F98F}"/>
                </a:ext>
              </a:extLst>
            </p:cNvPr>
            <p:cNvGrpSpPr/>
            <p:nvPr/>
          </p:nvGrpSpPr>
          <p:grpSpPr>
            <a:xfrm>
              <a:off x="3443255" y="3623311"/>
              <a:ext cx="6256982" cy="1673711"/>
              <a:chOff x="2644567" y="8969344"/>
              <a:chExt cx="6256982" cy="1673711"/>
            </a:xfrm>
          </p:grpSpPr>
          <p:pic>
            <p:nvPicPr>
              <p:cNvPr id="10" name="그림 9" descr="하얀색, 보기, 테이블, 컴퓨터이(가) 표시된 사진&#10;&#10;자동 생성된 설명">
                <a:extLst>
                  <a:ext uri="{FF2B5EF4-FFF2-40B4-BE49-F238E27FC236}">
                    <a16:creationId xmlns:a16="http://schemas.microsoft.com/office/drawing/2014/main" id="{6B20B9B7-460B-4DA6-BE7A-C28FD603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"/>
              <a:stretch/>
            </p:blipFill>
            <p:spPr>
              <a:xfrm>
                <a:off x="5553075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그림 10" descr="개체, 많은, 영역, 다양한이(가) 표시된 사진&#10;&#10;자동 생성된 설명">
                <a:extLst>
                  <a:ext uri="{FF2B5EF4-FFF2-40B4-BE49-F238E27FC236}">
                    <a16:creationId xmlns:a16="http://schemas.microsoft.com/office/drawing/2014/main" id="{F8AF6F99-D4C9-4059-98F2-B2F82E2847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6"/>
              <a:stretch/>
            </p:blipFill>
            <p:spPr>
              <a:xfrm>
                <a:off x="2644567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" name="그림 8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1B50A0C-DE64-4549-95FC-65725139A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471892" y="3623311"/>
              <a:ext cx="3324226" cy="167371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5519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6890988"/>
              </p:ext>
            </p:extLst>
          </p:nvPr>
        </p:nvGraphicFramePr>
        <p:xfrm>
          <a:off x="5041449" y="1393982"/>
          <a:ext cx="6681851" cy="3981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  화면</a:t>
            </a:r>
          </a:p>
        </p:txBody>
      </p: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598614"/>
            <a:ext cx="4244935" cy="2176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803525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D4F17B-D472-4515-BE58-BCBC1142C75C}"/>
              </a:ext>
            </a:extLst>
          </p:cNvPr>
          <p:cNvSpPr/>
          <p:nvPr/>
        </p:nvSpPr>
        <p:spPr>
          <a:xfrm>
            <a:off x="1200149" y="285591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676650" y="3213101"/>
            <a:ext cx="371475" cy="37608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3118008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267199" y="2713195"/>
            <a:ext cx="447675" cy="4048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620044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400855" y="1672668"/>
            <a:ext cx="742520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400118" y="1664768"/>
            <a:ext cx="267561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91C748B-FEC3-4454-B69F-9F610B3CC183}"/>
              </a:ext>
            </a:extLst>
          </p:cNvPr>
          <p:cNvSpPr/>
          <p:nvPr/>
        </p:nvSpPr>
        <p:spPr>
          <a:xfrm>
            <a:off x="4267199" y="314912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C2AA2AF-04F4-4858-A88F-BF1D1EE4E44E}"/>
              </a:ext>
            </a:extLst>
          </p:cNvPr>
          <p:cNvSpPr/>
          <p:nvPr/>
        </p:nvSpPr>
        <p:spPr>
          <a:xfrm>
            <a:off x="3462552" y="309403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08EAC8D-5E23-4394-AD0F-28B4C0AB516F}"/>
              </a:ext>
            </a:extLst>
          </p:cNvPr>
          <p:cNvSpPr/>
          <p:nvPr/>
        </p:nvSpPr>
        <p:spPr>
          <a:xfrm>
            <a:off x="4398726" y="255809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3C8E343-79D2-4DA1-B4C6-18A0B958E88C}"/>
              </a:ext>
            </a:extLst>
          </p:cNvPr>
          <p:cNvSpPr/>
          <p:nvPr/>
        </p:nvSpPr>
        <p:spPr>
          <a:xfrm>
            <a:off x="1207155" y="182245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62B6BF-8DC8-4144-BF38-0957A5ADE926}"/>
              </a:ext>
            </a:extLst>
          </p:cNvPr>
          <p:cNvSpPr/>
          <p:nvPr/>
        </p:nvSpPr>
        <p:spPr>
          <a:xfrm>
            <a:off x="3222399" y="1749504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5807255-3E72-45C9-A815-BD5E7C2C7FB3}"/>
              </a:ext>
            </a:extLst>
          </p:cNvPr>
          <p:cNvSpPr/>
          <p:nvPr/>
        </p:nvSpPr>
        <p:spPr>
          <a:xfrm>
            <a:off x="4190997" y="1749504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일시 정지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2340769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7194376"/>
              </p:ext>
            </p:extLst>
          </p:nvPr>
        </p:nvGraphicFramePr>
        <p:xfrm>
          <a:off x="5052952" y="1457325"/>
          <a:ext cx="6681850" cy="3536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92969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524127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※ </a:t>
                      </a:r>
                      <a:r>
                        <a:rPr lang="ko-KR" altLang="en-US" sz="1000" dirty="0"/>
                        <a:t>조작방식과 이동 방식에 대해서는 이후에 할 이야기가 많음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를 활용한 유저 간의 정보 공유를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748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56F47-2519-4DD0-8B18-1C470619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AFAC7-AB3A-4413-A36A-921387A43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1A359E-FC9F-488B-BDBB-520A68524767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27B5F-B2EC-4917-A1EC-7571DAECBEC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1DBF7C-AB6C-41A6-9AA8-0A705D4CDD4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3AB1B9-7A48-4F54-82F5-9D3360FD1931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4317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D1AD1-8252-4107-A14B-F01523C2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참고할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E3934-5227-4CB4-9D01-5D544A09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488361-C56C-4176-B2C2-A3EC6AE1DE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A6F57-1A89-4BE5-A412-2408C63192E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F66052-4216-4779-BB77-CBDEA899D9A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B65A20-8239-477A-9E82-BD2DC073DA8A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8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4EA47-778F-4014-AC17-ED36AD4D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2380A-60A5-43BA-BEFC-061DD1F5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773FC5-9CD3-45CB-87E5-5C5BA30B439F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8E07BF-F11D-43D1-A42C-C16FEE22840D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238274-1BBC-4D6B-9E11-2CA572493B5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377345-C499-41D7-B2D2-D16EA36A3F8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50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CF778-A3CD-489D-88BB-F57C3210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D7C3F9-2C3E-4218-87FD-EE93F0D41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103132"/>
              </p:ext>
            </p:extLst>
          </p:nvPr>
        </p:nvGraphicFramePr>
        <p:xfrm>
          <a:off x="838200" y="2032000"/>
          <a:ext cx="10515597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467">
                  <a:extLst>
                    <a:ext uri="{9D8B030D-6E8A-4147-A177-3AD203B41FA5}">
                      <a16:colId xmlns:a16="http://schemas.microsoft.com/office/drawing/2014/main" val="1966115087"/>
                    </a:ext>
                  </a:extLst>
                </a:gridCol>
                <a:gridCol w="4216400">
                  <a:extLst>
                    <a:ext uri="{9D8B030D-6E8A-4147-A177-3AD203B41FA5}">
                      <a16:colId xmlns:a16="http://schemas.microsoft.com/office/drawing/2014/main" val="3313307330"/>
                    </a:ext>
                  </a:extLst>
                </a:gridCol>
                <a:gridCol w="5274730">
                  <a:extLst>
                    <a:ext uri="{9D8B030D-6E8A-4147-A177-3AD203B41FA5}">
                      <a16:colId xmlns:a16="http://schemas.microsoft.com/office/drawing/2014/main" val="4185831254"/>
                    </a:ext>
                  </a:extLst>
                </a:gridCol>
              </a:tblGrid>
              <a:tr h="164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Ver.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작업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작업내용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8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19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(pm3 : 55~pm4:40)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자료 검색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7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(am3 : 55~ am 7 : 10)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Ppt </a:t>
                      </a:r>
                      <a:r>
                        <a:rPr lang="ko-KR" altLang="en-US" sz="1200" dirty="0"/>
                        <a:t>발표 구조 정리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개요 작성 완료</a:t>
                      </a:r>
                      <a:r>
                        <a:rPr lang="en-US" altLang="ko-KR" sz="1200" dirty="0"/>
                        <a:t>, UI </a:t>
                      </a:r>
                      <a:r>
                        <a:rPr lang="ko-KR" altLang="en-US" sz="1200" dirty="0"/>
                        <a:t>분석 작업 진행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 선택화면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대기화면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일시 정지 </a:t>
                      </a:r>
                      <a:r>
                        <a:rPr lang="en-US" altLang="ko-KR" sz="1200" dirty="0"/>
                        <a:t>)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8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42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54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5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91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96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26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EA3CB-43E0-4FAE-BA95-073F4E4A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98A9C-E407-405F-8B02-255EA5FF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모티브로 하고 있는 동일한 장르의 게임의 </a:t>
            </a:r>
            <a:r>
              <a:rPr lang="en-US" altLang="ko-KR" dirty="0"/>
              <a:t>UI</a:t>
            </a:r>
            <a:r>
              <a:rPr lang="ko-KR" altLang="en-US" dirty="0"/>
              <a:t>를 분석하려 함</a:t>
            </a:r>
            <a:endParaRPr lang="en-US" altLang="ko-KR" dirty="0"/>
          </a:p>
          <a:p>
            <a:r>
              <a:rPr lang="ko-KR" altLang="en-US" dirty="0"/>
              <a:t>다른 게임의 </a:t>
            </a:r>
            <a:r>
              <a:rPr lang="en-US" altLang="ko-KR" dirty="0"/>
              <a:t>UI</a:t>
            </a:r>
            <a:r>
              <a:rPr lang="ko-KR" altLang="en-US" dirty="0"/>
              <a:t>를 분석하는 이유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다른 게임에서 사용자 경험을 활용해 효과적인 </a:t>
            </a:r>
            <a:r>
              <a:rPr lang="en-US" altLang="ko-KR" dirty="0"/>
              <a:t>UI</a:t>
            </a:r>
            <a:r>
              <a:rPr lang="ko-KR" altLang="en-US" dirty="0"/>
              <a:t>구성을 했을 것이라 판단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각 </a:t>
            </a:r>
            <a:r>
              <a:rPr lang="en-US" altLang="ko-KR" dirty="0"/>
              <a:t>UI</a:t>
            </a:r>
            <a:r>
              <a:rPr lang="ko-KR" altLang="en-US" dirty="0"/>
              <a:t>요소의 배치 이유를 사용자 경험과 비교해 내게임에 사용하기 좋은 것을 골라 내는 작업을 해야 함</a:t>
            </a:r>
          </a:p>
        </p:txBody>
      </p:sp>
    </p:spTree>
    <p:extLst>
      <p:ext uri="{BB962C8B-B14F-4D97-AF65-F5344CB8AC3E}">
        <p14:creationId xmlns:p14="http://schemas.microsoft.com/office/powerpoint/2010/main" val="368891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6FB52-60A6-4D04-B708-0A48D90CD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333" b="39744"/>
          <a:stretch/>
        </p:blipFill>
        <p:spPr>
          <a:xfrm>
            <a:off x="4466491" y="4132384"/>
            <a:ext cx="3086717" cy="1503485"/>
          </a:xfrm>
          <a:prstGeom prst="rect">
            <a:avLst/>
          </a:prstGeom>
        </p:spPr>
      </p:pic>
      <p:pic>
        <p:nvPicPr>
          <p:cNvPr id="5" name="그림 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2AD7B54-EFF4-43D7-891B-225C72DAD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4163623" y="2031024"/>
            <a:ext cx="3086718" cy="1582616"/>
          </a:xfrm>
          <a:prstGeom prst="rect">
            <a:avLst/>
          </a:prstGeom>
        </p:spPr>
      </p:pic>
      <p:pic>
        <p:nvPicPr>
          <p:cNvPr id="7" name="그림 6" descr="컴퓨터, 남자이(가) 표시된 사진&#10;&#10;자동 생성된 설명">
            <a:extLst>
              <a:ext uri="{FF2B5EF4-FFF2-40B4-BE49-F238E27FC236}">
                <a16:creationId xmlns:a16="http://schemas.microsoft.com/office/drawing/2014/main" id="{8A399BAC-BEE8-4669-9877-F3D8866C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975" b="39102"/>
          <a:stretch/>
        </p:blipFill>
        <p:spPr>
          <a:xfrm>
            <a:off x="366028" y="3833447"/>
            <a:ext cx="3086718" cy="1503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1A3782-56E3-4988-A2C1-79059DF15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7989252" y="2031024"/>
            <a:ext cx="3086718" cy="1673711"/>
          </a:xfrm>
          <a:prstGeom prst="rect">
            <a:avLst/>
          </a:prstGeom>
        </p:spPr>
      </p:pic>
      <p:pic>
        <p:nvPicPr>
          <p:cNvPr id="11" name="그림 10" descr="개체, 기계, 거리, 빨간색이(가) 표시된 사진&#10;&#10;자동 생성된 설명">
            <a:extLst>
              <a:ext uri="{FF2B5EF4-FFF2-40B4-BE49-F238E27FC236}">
                <a16:creationId xmlns:a16="http://schemas.microsoft.com/office/drawing/2014/main" id="{CC464971-8CF5-4911-9EF9-E1AE33A01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/>
          <a:stretch/>
        </p:blipFill>
        <p:spPr>
          <a:xfrm>
            <a:off x="7989252" y="3962157"/>
            <a:ext cx="3363251" cy="16737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244417-4511-4124-8D90-B3DC7E568392}"/>
              </a:ext>
            </a:extLst>
          </p:cNvPr>
          <p:cNvGrpSpPr/>
          <p:nvPr/>
        </p:nvGrpSpPr>
        <p:grpSpPr>
          <a:xfrm>
            <a:off x="1092809" y="0"/>
            <a:ext cx="9228345" cy="1673711"/>
            <a:chOff x="-326796" y="8969344"/>
            <a:chExt cx="9228345" cy="1673711"/>
          </a:xfrm>
        </p:grpSpPr>
        <p:pic>
          <p:nvPicPr>
            <p:cNvPr id="13" name="그림 12" descr="하얀색, 보기, 테이블, 컴퓨터이(가) 표시된 사진&#10;&#10;자동 생성된 설명">
              <a:extLst>
                <a:ext uri="{FF2B5EF4-FFF2-40B4-BE49-F238E27FC236}">
                  <a16:creationId xmlns:a16="http://schemas.microsoft.com/office/drawing/2014/main" id="{2D1D7AE4-4718-4F92-8FC6-DA00F87AE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"/>
            <a:stretch/>
          </p:blipFill>
          <p:spPr>
            <a:xfrm>
              <a:off x="5553075" y="8969344"/>
              <a:ext cx="3348474" cy="1673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F611789-E760-4E87-BE16-5D2427F2D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-326796" y="8969344"/>
              <a:ext cx="3324226" cy="1673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 descr="개체, 많은, 영역, 다양한이(가) 표시된 사진&#10;&#10;자동 생성된 설명">
              <a:extLst>
                <a:ext uri="{FF2B5EF4-FFF2-40B4-BE49-F238E27FC236}">
                  <a16:creationId xmlns:a16="http://schemas.microsoft.com/office/drawing/2014/main" id="{EE533C24-AA0F-4059-B235-C8A29CBFB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"/>
            <a:stretch/>
          </p:blipFill>
          <p:spPr>
            <a:xfrm>
              <a:off x="2628901" y="8969344"/>
              <a:ext cx="3364140" cy="167371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2724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35285-FE0A-468B-8A4E-CE4B08C2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CBDE-5F0E-4CFB-84F4-7621BE08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 흐름에 따른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ko-KR" altLang="en-US" dirty="0"/>
              <a:t>시작화면 </a:t>
            </a:r>
            <a:r>
              <a:rPr lang="en-US" altLang="ko-KR" dirty="0"/>
              <a:t>( </a:t>
            </a:r>
            <a:r>
              <a:rPr lang="ko-KR" altLang="en-US" dirty="0"/>
              <a:t>게임 모드 선택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대기화면 </a:t>
            </a:r>
            <a:r>
              <a:rPr lang="en-US" altLang="ko-KR" dirty="0"/>
              <a:t>( </a:t>
            </a:r>
            <a:r>
              <a:rPr lang="ko-KR" altLang="en-US" dirty="0"/>
              <a:t>캐릭터 선택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준비 화면 </a:t>
            </a:r>
            <a:r>
              <a:rPr lang="en-US" altLang="ko-KR" dirty="0"/>
              <a:t>( </a:t>
            </a:r>
            <a:r>
              <a:rPr lang="ko-KR" altLang="en-US" dirty="0"/>
              <a:t>던전 진입을 위한 효과 </a:t>
            </a:r>
            <a:r>
              <a:rPr lang="ko-KR" altLang="en-US" dirty="0" err="1"/>
              <a:t>파밍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진행 </a:t>
            </a:r>
            <a:endParaRPr lang="en-US" altLang="ko-KR" dirty="0"/>
          </a:p>
          <a:p>
            <a:r>
              <a:rPr lang="ko-KR" altLang="en-US" dirty="0"/>
              <a:t>종료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36957A-58CF-4703-8243-A55355F71031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AF6EDE-B54F-4FFB-8615-D5E1EC260EDF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C022F-1848-4B49-B719-AAC540C45A93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35DA6B-3FD3-49B1-97C8-E2E00FD7A6EC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02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3725934"/>
              </p:ext>
            </p:extLst>
          </p:nvPr>
        </p:nvGraphicFramePr>
        <p:xfrm>
          <a:off x="5391150" y="1405731"/>
          <a:ext cx="6343650" cy="508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561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랜덤으로 배치되는 던전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반복적인 플레이의 지루함 일부 상쇠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/>
                        <a:t>2D </a:t>
                      </a:r>
                      <a:r>
                        <a:rPr lang="ko-KR" altLang="en-US" sz="1200" dirty="0"/>
                        <a:t>탑 뷰 시점의 아기자기한 도트 그래픽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각각의 </a:t>
                      </a:r>
                      <a:r>
                        <a:rPr lang="ko-KR" altLang="en-US" sz="1200" dirty="0" err="1"/>
                        <a:t>특색있는</a:t>
                      </a:r>
                      <a:r>
                        <a:rPr lang="ko-KR" altLang="en-US" sz="1200" dirty="0"/>
                        <a:t> 캐릭터와 무기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캐릭터가 사망하면 소량의 보상과 함께 초기화 되는 게임 진행 정보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손해를 최소화 하기 위한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손실 회피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와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보상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를 적절히 활용</a:t>
                      </a:r>
                      <a:endParaRPr lang="en-US" altLang="ko-KR" sz="12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/>
                        <a:t>이후 플레이의 이전의 실수를 만회하려는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대안적 세계 구축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을 위한 리플레이를 유도</a:t>
                      </a:r>
                      <a:endParaRPr lang="en-US" altLang="ko-KR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5701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3717925"/>
            <a:ext cx="4318466" cy="241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546931" y="1602689"/>
            <a:ext cx="4383351" cy="2176462"/>
          </a:xfr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46337758"/>
              </p:ext>
            </p:extLst>
          </p:nvPr>
        </p:nvGraphicFramePr>
        <p:xfrm>
          <a:off x="5244860" y="1218289"/>
          <a:ext cx="6478438" cy="534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10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220638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105562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531136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기기변경 또는 게임을 삭제 후 다시 설치했을 때 데이터 보호를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볼륨 조절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등의 편의 기능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게임 편의성 강화를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커뮤니티를 통한 싱글 게임의 단점인 소속감의 부제와 인간의 인정받고 싶은 욕구를 해결하기 위한 장치로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메인 컨텐츠로 사용자는 자연스럽게 왼쪽에서 오른쪽으로 글을 읽기 때문에 게임을 가장 왼쪽에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배치하면 가장 먼저 플레이하는 모드가 될 확률이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게임의 단점인 함께 플레이하지 못함으로 발생하는 소속감의 부제와 반복적인 플레이로 오는 지루함을 상쇄하려는 목적으로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 특징으로 다양한 장소에서 게임을 플레이 할 수 있는 장점이 있지만 반대로 급하게 게임을 종료해야 하는 상황도 존재하기 때문에 다음과 같은 편의 기능을 추가한 것으로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546931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468702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638174" y="3049384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2848114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638174" y="3384550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581525" y="2905125"/>
            <a:ext cx="257175" cy="8145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B862E6-8B78-4D02-B5A7-9CBC4087BFCA}"/>
              </a:ext>
            </a:extLst>
          </p:cNvPr>
          <p:cNvSpPr/>
          <p:nvPr/>
        </p:nvSpPr>
        <p:spPr>
          <a:xfrm>
            <a:off x="877055" y="275148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AD986B-50B6-428B-9466-887EE4FDB9F6}"/>
              </a:ext>
            </a:extLst>
          </p:cNvPr>
          <p:cNvSpPr/>
          <p:nvPr/>
        </p:nvSpPr>
        <p:spPr>
          <a:xfrm>
            <a:off x="943102" y="325532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896855-1065-459D-A90A-EE3996034E5E}"/>
              </a:ext>
            </a:extLst>
          </p:cNvPr>
          <p:cNvSpPr/>
          <p:nvPr/>
        </p:nvSpPr>
        <p:spPr>
          <a:xfrm>
            <a:off x="4266947" y="26278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0D3178-B38E-45FD-9D33-EE3E0C0C3D64}"/>
              </a:ext>
            </a:extLst>
          </p:cNvPr>
          <p:cNvSpPr/>
          <p:nvPr/>
        </p:nvSpPr>
        <p:spPr>
          <a:xfrm>
            <a:off x="3457475" y="4330589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1848228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BE317D-8F52-46A4-8237-8B15CC82B99D}"/>
              </a:ext>
            </a:extLst>
          </p:cNvPr>
          <p:cNvSpPr/>
          <p:nvPr/>
        </p:nvSpPr>
        <p:spPr>
          <a:xfrm>
            <a:off x="1611678" y="43105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36521" y="5259722"/>
            <a:ext cx="1097404" cy="3905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D409AA7-506F-40AB-80D4-27291310E7FB}"/>
              </a:ext>
            </a:extLst>
          </p:cNvPr>
          <p:cNvSpPr/>
          <p:nvPr/>
        </p:nvSpPr>
        <p:spPr>
          <a:xfrm>
            <a:off x="3414712" y="5071083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4909346"/>
              </p:ext>
            </p:extLst>
          </p:nvPr>
        </p:nvGraphicFramePr>
        <p:xfrm>
          <a:off x="5041449" y="1581847"/>
          <a:ext cx="6681850" cy="4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사용자 경험을 통해 취소와 뒤로 가기 같은 기능들은 대부분 왼쪽에 위치하거나 화살표가 왼쪽을 가리키는 경우가 많음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동일한 이유로 왼쪽 하단에 위치함으로 좀더 쉽게 유저가 해당 버튼을 사용할 수 있도록 하기 위함이라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시작화면의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버튼들과 동일한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 하단에 있는 이유를 상대적으로 오른손 엄지로 게임을 플레이하는 유저가 많음으로 손가락이 가장 잘 닿는 곳에 위치해 쉽게 결재할 수 있는 환경을 만들기 위함이라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사용할 수 있는 재화 정보로 게임 내 대부분의 유저에게 전해지는 정보는 하단이 아닌 상단에 위치함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468702" y="2340769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666749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4295774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4295774" y="3732212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3947161" y="2484437"/>
            <a:ext cx="594360" cy="1582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A85502-D608-40AC-AEAC-53C5BC82459C}"/>
              </a:ext>
            </a:extLst>
          </p:cNvPr>
          <p:cNvSpPr/>
          <p:nvPr/>
        </p:nvSpPr>
        <p:spPr>
          <a:xfrm>
            <a:off x="838199" y="385048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140ADE2-685A-4888-89EE-1EE3E2D26CB0}"/>
              </a:ext>
            </a:extLst>
          </p:cNvPr>
          <p:cNvSpPr/>
          <p:nvPr/>
        </p:nvSpPr>
        <p:spPr>
          <a:xfrm>
            <a:off x="4467224" y="346836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70CE0B-96AE-40C1-B99A-2F2D5A56D6BC}"/>
              </a:ext>
            </a:extLst>
          </p:cNvPr>
          <p:cNvSpPr/>
          <p:nvPr/>
        </p:nvSpPr>
        <p:spPr>
          <a:xfrm>
            <a:off x="4467224" y="390509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B3434BB-B5CF-4C20-A381-02E48FEA4F24}"/>
              </a:ext>
            </a:extLst>
          </p:cNvPr>
          <p:cNvSpPr/>
          <p:nvPr/>
        </p:nvSpPr>
        <p:spPr>
          <a:xfrm>
            <a:off x="4411317" y="251817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50400568"/>
              </p:ext>
            </p:extLst>
          </p:nvPr>
        </p:nvGraphicFramePr>
        <p:xfrm>
          <a:off x="5041449" y="1304925"/>
          <a:ext cx="6681850" cy="4754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캐릭터는 컬러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보유 하지 않는 캐릭터는 회색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선택하지 않는 캐릭터는 이후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기능을 대신 하기도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작게는 유저의 소유욕을 자극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보유한 것과 보유하지 않는 것에 대한 차이를 보여줌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컨텐츠를 추가하며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추가하는 대신 </a:t>
                      </a: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기능을 수행하며 리소스를 절약할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임무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일일 보상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개발자 업데이트 정보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능력 지급 등 유저를 돕는 기능을 수행하는 플레이 불가능한 캐릭터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대기장소의 형태와 함께 조화를 이루며 게임의 컨셉과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기능을 효과적으로 전달하기 위함으로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86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54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4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3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0416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pic>
        <p:nvPicPr>
          <p:cNvPr id="30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703F39F6-A4C1-4A16-89EA-B3C9126D167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471892" y="1400175"/>
            <a:ext cx="4371511" cy="2174875"/>
          </a:xfrm>
          <a:prstGeom prst="rect">
            <a:avLst/>
          </a:prstGeom>
          <a:ln>
            <a:noFill/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F48324-A930-4593-BA19-8A26B93DAA41}"/>
              </a:ext>
            </a:extLst>
          </p:cNvPr>
          <p:cNvSpPr/>
          <p:nvPr/>
        </p:nvSpPr>
        <p:spPr>
          <a:xfrm>
            <a:off x="2898704" y="2487612"/>
            <a:ext cx="850336" cy="4524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7037C5-201A-460E-BE67-E8AD3F7C703B}"/>
              </a:ext>
            </a:extLst>
          </p:cNvPr>
          <p:cNvSpPr/>
          <p:nvPr/>
        </p:nvSpPr>
        <p:spPr>
          <a:xfrm>
            <a:off x="3521993" y="1706560"/>
            <a:ext cx="1019528" cy="7229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17BD6CC-C262-4227-B4E6-3ABE25085226}"/>
              </a:ext>
            </a:extLst>
          </p:cNvPr>
          <p:cNvSpPr/>
          <p:nvPr/>
        </p:nvSpPr>
        <p:spPr>
          <a:xfrm>
            <a:off x="2727253" y="276859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3FA8EA8-BC5D-4C86-9E7C-327A25C6FEB6}"/>
              </a:ext>
            </a:extLst>
          </p:cNvPr>
          <p:cNvSpPr/>
          <p:nvPr/>
        </p:nvSpPr>
        <p:spPr>
          <a:xfrm>
            <a:off x="3323872" y="207644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9" name="그림 28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DDBF27FB-EFB4-4C31-BFF6-45365CA0E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471892" y="3760230"/>
            <a:ext cx="4365420" cy="21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6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3644</TotalTime>
  <Words>1073</Words>
  <Application>Microsoft Office PowerPoint</Application>
  <PresentationFormat>와이드스크린</PresentationFormat>
  <Paragraphs>226</Paragraphs>
  <Slides>15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소울나이트_UI분석</vt:lpstr>
      <vt:lpstr>버전 관리</vt:lpstr>
      <vt:lpstr>PowerPoint 프레젠테이션</vt:lpstr>
      <vt:lpstr>PowerPoint 프레젠테이션</vt:lpstr>
      <vt:lpstr>UI 분류</vt:lpstr>
      <vt:lpstr>게임 소개</vt:lpstr>
      <vt:lpstr>게임 시작 화면</vt:lpstr>
      <vt:lpstr>캐릭터 선택화면</vt:lpstr>
      <vt:lpstr>캐릭터 선택화면</vt:lpstr>
      <vt:lpstr>PowerPoint 프레젠테이션</vt:lpstr>
      <vt:lpstr>대기  화면</vt:lpstr>
      <vt:lpstr>일시 정지</vt:lpstr>
      <vt:lpstr>UI 설명</vt:lpstr>
      <vt:lpstr>참고할 UI</vt:lpstr>
      <vt:lpstr>개선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287</cp:revision>
  <dcterms:created xsi:type="dcterms:W3CDTF">2019-10-07T05:13:37Z</dcterms:created>
  <dcterms:modified xsi:type="dcterms:W3CDTF">2019-11-19T22:14:49Z</dcterms:modified>
</cp:coreProperties>
</file>